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9D445-B963-47C9-B379-CAA5463A9D58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5747-7E6F-45A3-8EB3-2E8C73C38D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Артериальная гипертензия: взгляд через призму диспансеризации и диспансерного наблюдения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Елена Андреевна </a:t>
            </a:r>
            <a:r>
              <a:rPr lang="ru-RU" dirty="0" err="1" smtClean="0"/>
              <a:t>Низова</a:t>
            </a:r>
            <a:r>
              <a:rPr lang="ru-RU" dirty="0" smtClean="0"/>
              <a:t>, заведующая Центром общественного здоровья и медицинской профилактики Тверской области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Приверженность к приему лекарств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Подбор терапии: пациент активный участник терапии, дневник АД</a:t>
            </a:r>
          </a:p>
          <a:p>
            <a:r>
              <a:rPr lang="ru-RU" dirty="0" smtClean="0"/>
              <a:t>Настрой на Изменение дозы, изменение препарата</a:t>
            </a:r>
          </a:p>
          <a:p>
            <a:r>
              <a:rPr lang="ru-RU" dirty="0" smtClean="0"/>
              <a:t>Постоянный прием: </a:t>
            </a:r>
            <a:r>
              <a:rPr lang="ru-RU" dirty="0" err="1" smtClean="0"/>
              <a:t>таблетница</a:t>
            </a:r>
            <a:r>
              <a:rPr lang="ru-RU" dirty="0" smtClean="0"/>
              <a:t> на видном месте, контроль за наличием лекарств, финансовый вопрос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 контакт и разговор с пациентом и человеком в зоне риска по артериальной гипертензии</a:t>
            </a:r>
          </a:p>
          <a:p>
            <a:r>
              <a:rPr lang="ru-RU" dirty="0" smtClean="0"/>
              <a:t>Необходим контроль: любым способом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Каждый третий в фокусе внимания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Распространенность более 30% среди лиц старше 40 лет</a:t>
            </a:r>
          </a:p>
          <a:p>
            <a:r>
              <a:rPr lang="ru-RU" dirty="0" smtClean="0"/>
              <a:t>Многие не знают о повышенном АД</a:t>
            </a:r>
          </a:p>
          <a:p>
            <a:r>
              <a:rPr lang="ru-RU" dirty="0" smtClean="0"/>
              <a:t>Контролируется плохо: </a:t>
            </a:r>
            <a:r>
              <a:rPr lang="ru-RU" dirty="0" err="1" smtClean="0"/>
              <a:t>немедикаментозные</a:t>
            </a:r>
            <a:r>
              <a:rPr lang="ru-RU" dirty="0" smtClean="0"/>
              <a:t> меры не популярны</a:t>
            </a:r>
          </a:p>
          <a:p>
            <a:r>
              <a:rPr lang="ru-RU" dirty="0" smtClean="0"/>
              <a:t>Цели контроля неизвестна: снижение риска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катастроф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Правила измерения АД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Изменить АД и научить</a:t>
            </a:r>
          </a:p>
          <a:p>
            <a:r>
              <a:rPr lang="ru-RU" dirty="0" smtClean="0"/>
              <a:t>Рекомендуется спокойная обстановка в течение 5 минут, измерение проводить дважды или трижды</a:t>
            </a:r>
          </a:p>
          <a:p>
            <a:r>
              <a:rPr lang="ru-RU" dirty="0" smtClean="0"/>
              <a:t>Внедрить в привычку</a:t>
            </a:r>
          </a:p>
          <a:p>
            <a:r>
              <a:rPr lang="ru-RU" dirty="0" smtClean="0"/>
              <a:t>Научить вести дневник АД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контроля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Значение: Цифры АД  в течение суток, утренние подъемы, большие колебания АД, резкое снижение АД</a:t>
            </a:r>
          </a:p>
          <a:p>
            <a:r>
              <a:rPr lang="ru-RU" dirty="0" smtClean="0"/>
              <a:t>Суммарный </a:t>
            </a:r>
            <a:r>
              <a:rPr lang="ru-RU" dirty="0" err="1" smtClean="0"/>
              <a:t>сердечно-сосудистый</a:t>
            </a:r>
            <a:r>
              <a:rPr lang="ru-RU" dirty="0" smtClean="0"/>
              <a:t> риск: знать и контролировать уровень липидов, отказ от потребления табака</a:t>
            </a:r>
          </a:p>
          <a:p>
            <a:r>
              <a:rPr lang="ru-RU" dirty="0" smtClean="0"/>
              <a:t>Вывод: контроль не только АД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Немедикаментозные</a:t>
            </a:r>
            <a:r>
              <a:rPr lang="ru-RU" b="1" dirty="0" smtClean="0"/>
              <a:t> меры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Они работают! Измените отношение свое и пациента</a:t>
            </a:r>
          </a:p>
          <a:p>
            <a:r>
              <a:rPr lang="ru-RU" dirty="0" smtClean="0"/>
              <a:t>Снижение потребления поваренной соли</a:t>
            </a:r>
          </a:p>
          <a:p>
            <a:r>
              <a:rPr lang="ru-RU" dirty="0" smtClean="0"/>
              <a:t>Разумное повышение физической активности</a:t>
            </a:r>
          </a:p>
          <a:p>
            <a:r>
              <a:rPr lang="ru-RU" dirty="0" smtClean="0"/>
              <a:t>Снижение массы тела</a:t>
            </a:r>
          </a:p>
          <a:p>
            <a:r>
              <a:rPr lang="ru-RU" dirty="0" smtClean="0"/>
              <a:t>Разумное потребление алкоголя</a:t>
            </a:r>
          </a:p>
          <a:p>
            <a:r>
              <a:rPr lang="ru-RU" dirty="0" smtClean="0"/>
              <a:t>Психологический комфорт</a:t>
            </a:r>
          </a:p>
          <a:p>
            <a:r>
              <a:rPr lang="ru-RU" dirty="0" smtClean="0"/>
              <a:t>В сумме получите снижение АД на 10-15 мм </a:t>
            </a:r>
            <a:r>
              <a:rPr lang="ru-RU" dirty="0" err="1" smtClean="0"/>
              <a:t>рт</a:t>
            </a:r>
            <a:r>
              <a:rPr lang="ru-RU" dirty="0" smtClean="0"/>
              <a:t> </a:t>
            </a:r>
            <a:r>
              <a:rPr lang="ru-RU" dirty="0" err="1" smtClean="0"/>
              <a:t>ст</a:t>
            </a:r>
            <a:r>
              <a:rPr lang="ru-RU" dirty="0" smtClean="0"/>
              <a:t> и другую пользу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Ограничение соли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Допускается 5 г соли в сутки</a:t>
            </a:r>
          </a:p>
          <a:p>
            <a:r>
              <a:rPr lang="ru-RU" dirty="0" smtClean="0"/>
              <a:t>Скрытая соль: в консервированных продуктах</a:t>
            </a:r>
          </a:p>
          <a:p>
            <a:r>
              <a:rPr lang="ru-RU" dirty="0" smtClean="0"/>
              <a:t>Постепенная замена соли на иные добавки</a:t>
            </a:r>
          </a:p>
          <a:p>
            <a:r>
              <a:rPr lang="ru-RU" dirty="0" smtClean="0"/>
              <a:t>Постепенное изменение вкусовых предпочтений: это несложно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Повышение физической активности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Постепенное формирование привычки двигаться через изменение отношения</a:t>
            </a:r>
          </a:p>
          <a:p>
            <a:r>
              <a:rPr lang="ru-RU" dirty="0" smtClean="0"/>
              <a:t>Что это значит?</a:t>
            </a:r>
          </a:p>
          <a:p>
            <a:r>
              <a:rPr lang="ru-RU" dirty="0" smtClean="0"/>
              <a:t>Формирование посыла: Двигаться надо!</a:t>
            </a:r>
          </a:p>
          <a:p>
            <a:r>
              <a:rPr lang="ru-RU" dirty="0" smtClean="0"/>
              <a:t>Не только бегать: Ходить, плавать, делать гимнастику, велосипед, лыжи и др.</a:t>
            </a:r>
          </a:p>
          <a:p>
            <a:r>
              <a:rPr lang="ru-RU" dirty="0" smtClean="0"/>
              <a:t>Оценить самочувствие. Измерить АД </a:t>
            </a:r>
          </a:p>
          <a:p>
            <a:r>
              <a:rPr lang="ru-RU" dirty="0" smtClean="0"/>
              <a:t>Двигаться в хорошем темпе</a:t>
            </a:r>
          </a:p>
          <a:p>
            <a:r>
              <a:rPr lang="ru-RU" dirty="0" smtClean="0"/>
              <a:t>30-40 минут через день или каждый день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Снижение массы тела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работает!</a:t>
            </a:r>
          </a:p>
          <a:p>
            <a:r>
              <a:rPr lang="ru-RU" dirty="0" smtClean="0"/>
              <a:t>Не ставить жесткие цели. Минус 3-4 кг при исходном весе 100 кг принесет пользу для АД</a:t>
            </a:r>
          </a:p>
          <a:p>
            <a:r>
              <a:rPr lang="ru-RU" dirty="0" smtClean="0"/>
              <a:t>Подсчет того, что съел и повышение физической активности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Суммарный </a:t>
            </a:r>
            <a:r>
              <a:rPr lang="ru-RU" b="1" dirty="0" err="1" smtClean="0"/>
              <a:t>сердечно-сосудистый</a:t>
            </a:r>
            <a:r>
              <a:rPr lang="ru-RU" b="1" dirty="0" smtClean="0"/>
              <a:t> риск: обязательно!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более 5%</a:t>
            </a:r>
          </a:p>
          <a:p>
            <a:r>
              <a:rPr lang="ru-RU" dirty="0" smtClean="0"/>
              <a:t>Рекомендовано показать таблицу и объяснить</a:t>
            </a:r>
          </a:p>
          <a:p>
            <a:r>
              <a:rPr lang="ru-RU" dirty="0" smtClean="0"/>
              <a:t>Знание и контроль липидного профиля</a:t>
            </a:r>
          </a:p>
          <a:p>
            <a:r>
              <a:rPr lang="ru-RU" dirty="0" smtClean="0"/>
              <a:t>Особенно у лиц, с плохой наследственностью, сахарным диабетом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362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Артериальная гипертензия: взгляд через призму диспансеризации и диспансерного наблюдения</vt:lpstr>
      <vt:lpstr>Каждый третий в фокусе внимания</vt:lpstr>
      <vt:lpstr>Правила измерения АД</vt:lpstr>
      <vt:lpstr>Цель контроля</vt:lpstr>
      <vt:lpstr>Немедикаментозные меры</vt:lpstr>
      <vt:lpstr>Ограничение соли</vt:lpstr>
      <vt:lpstr>Повышение физической активности</vt:lpstr>
      <vt:lpstr>Снижение массы тела</vt:lpstr>
      <vt:lpstr>Суммарный сердечно-сосудистый риск: обязательно!</vt:lpstr>
      <vt:lpstr>Приверженность к приему лекарств</vt:lpstr>
      <vt:lpstr>Заключение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Артериальная гипертензия: взгляд через призму диспансеризации и диспансерного наблюдения</dc:title>
  <dc:creator>Вадим Калуцких</dc:creator>
  <cp:lastModifiedBy>Вадим Калуцких</cp:lastModifiedBy>
  <cp:revision>5</cp:revision>
  <dcterms:created xsi:type="dcterms:W3CDTF">2023-05-19T05:21:54Z</dcterms:created>
  <dcterms:modified xsi:type="dcterms:W3CDTF">2023-05-19T06:19:40Z</dcterms:modified>
</cp:coreProperties>
</file>