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8" r:id="rId1"/>
  </p:sldMasterIdLst>
  <p:sldIdLst>
    <p:sldId id="256" r:id="rId2"/>
    <p:sldId id="258" r:id="rId3"/>
    <p:sldId id="279" r:id="rId4"/>
    <p:sldId id="278" r:id="rId5"/>
    <p:sldId id="282" r:id="rId6"/>
    <p:sldId id="259" r:id="rId7"/>
    <p:sldId id="280" r:id="rId8"/>
    <p:sldId id="28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3" r:id="rId21"/>
    <p:sldId id="274" r:id="rId22"/>
    <p:sldId id="275" r:id="rId23"/>
    <p:sldId id="284" r:id="rId24"/>
    <p:sldId id="276" r:id="rId25"/>
    <p:sldId id="277" r:id="rId2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86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52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397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83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01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9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17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38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037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25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468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651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246E15CE-1817-427B-87B1-9AAD0CF62546}" type="datetime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04.03.2022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AC4E9315-5821-460D-9FF0-52288813984F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74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709075" y="1828799"/>
            <a:ext cx="9143640" cy="2210765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ru-RU" sz="4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 разработке и реализации муниципальных проектов </a:t>
            </a:r>
          </a:p>
          <a:p>
            <a:pPr algn="ctr">
              <a:lnSpc>
                <a:spcPct val="100000"/>
              </a:lnSpc>
            </a:pPr>
            <a:r>
              <a:rPr lang="ru-RU" sz="4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по укреплению общественного здоровья</a:t>
            </a:r>
            <a:endParaRPr lang="ru-RU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273214" y="4183616"/>
            <a:ext cx="9143640" cy="126221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Елена Андреевна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Низова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к.м.н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Магистр общественного здоровья, Руководитель Центра общественного здоровья и медицинской профилактики Тверской области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марта 2022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6"/>
          <a:stretch/>
        </p:blipFill>
        <p:spPr>
          <a:xfrm>
            <a:off x="3799364" y="90185"/>
            <a:ext cx="4016168" cy="159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375230" y="365040"/>
            <a:ext cx="697809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Принципы разработки программ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483" y="1802742"/>
            <a:ext cx="10058400" cy="44714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Приоритет межведомственного и </a:t>
            </a:r>
            <a:r>
              <a:rPr lang="ru-RU" sz="2400" b="1" dirty="0" err="1">
                <a:solidFill>
                  <a:schemeClr val="tx1"/>
                </a:solidFill>
              </a:rPr>
              <a:t>межсекторального</a:t>
            </a:r>
            <a:r>
              <a:rPr lang="ru-RU" sz="2400" b="1" dirty="0">
                <a:solidFill>
                  <a:schemeClr val="tx1"/>
                </a:solidFill>
              </a:rPr>
              <a:t> подхода при подготовке и реализации муниципальных программ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Вовлечение гражданского сообщества, в том числе НКО и добровольцев, в том числе волонтеров-медиков, к участию в реализации мероприятий муниципальных программ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Целевая группа –молодежь. Вовлечение обучающихся образовательных организаций среднего, среднего специального  образования в реализации мероприятий муниципальной программы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Использование современных каналов коммуникации и интерактивных способов преподнесения информации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051138" y="365040"/>
            <a:ext cx="7302181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Разделы программы/проекта</a:t>
            </a:r>
            <a:endParaRPr lang="ru-RU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Характеристика муниципального образования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Паспорт муниципального образования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Положительные моменты и достижения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Проблемы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Рабочая группа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Цель, задачи программы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Подпрограмма 1.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7257326" y="365040"/>
            <a:ext cx="4095993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Рабочие группы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Их создание отразить в характеристике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Утверждены нормативно-правовым актом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Состав – межведомственный!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Зам Главы муниципального образования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Главный врач района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Специалисты отделения или кабинета мед профилактики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Волонтеры и/или НКО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Работодатели, руководители предприятий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Представители силовых ведомств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Другие специалисты: ИТ-специалист!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Характеристика муниципального образования -15 </a:t>
            </a:r>
            <a:r>
              <a:rPr lang="ru-RU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пунктов методических рекомендаций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Общая характеристика, социально-экономические показатели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заболеваемость, диспансерные осмотры, выявление основных групп заболеваний и факторов риска за последние 2 года (из 131-формы  по диспансеризации и анализ)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Распространенность факторов риска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Служба здравоохранения и ресурсы службы профилактики (кабинет, отделение, центр здоровья)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Социально-ориентированные некоммерческие организации и волонтерские движения.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редприятия и организации, на которых возможно и планируется внедрение корпоративных программ по общественному здоровью, и руководители которых могут войти в состав рабочих групп по реализации программ.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Другие пункты, отмеченные в «методических рекомендациях».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217762" y="365040"/>
            <a:ext cx="8135558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Цель муниципальной программы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Формирование среди жителей муниципального образования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Н.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мотивации к здоровому образу жизни, снижение показателей смертности, а также снижение риска развития заболеваний, в первую очередь, хронических неинфекционных заболеваний.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476982" y="425311"/>
            <a:ext cx="8876338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Задачи муниципальной программы: как пример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1.Снижение смертности и улучшение здоровья населения, в первую очередь, трудоспособного, за счет снижения распространенности факторов риска, выявления заболеваний на ранней стадии и путем проведения профилактических осмотров и диспансеризации.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2.Создание в муниципальном образовании среды, способствующей ведению здорового образа жизни, выполнение запретительных мер в отношении курения и чрезмерного потребления алкоголя.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3.Проведение информационно-коммуникативных мероприятий на предприятиях и в организациях культуры, образования, соцзащиты по вопросам укрепления здоровья и профилактики хронических неинфекционных заболеваний.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Развитие волонтерского движения  и НКО через разработку и внедрение социально-ориентированных проектов и участия волонтеров в реализации задач программы.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273214" y="365040"/>
            <a:ext cx="10208872" cy="1460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 lnSpcReduction="20000"/>
          </a:bodyPr>
          <a:lstStyle/>
          <a:p>
            <a:pPr algn="r">
              <a:lnSpc>
                <a:spcPct val="90000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Задача 1</a:t>
            </a:r>
            <a:r>
              <a:rPr lang="ru-RU" sz="2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. </a:t>
            </a:r>
            <a:r>
              <a:rPr lang="ru-RU" sz="3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Снижение смертности и улучшение здоровья населения, в первую очередь, трудоспособного, за счет снижения распространенности факторов риска, выявления заболеваний на ранней стадии и путем проведения профилактических осмотров и диспансеризации.</a:t>
            </a:r>
            <a:br>
              <a:rPr sz="3100" dirty="0"/>
            </a:br>
            <a:endParaRPr lang="ru-RU" sz="3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1.1.Содействие повышению охвата профилактическими осмотрами и диспансеризацией  -показатель %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взрослого  населения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детского населения</a:t>
            </a:r>
          </a:p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1.2. Мероприятия направленные на уменьшение количества лиц, имеющих факторы риска заболеваний, приводящих к преждевременной смертности  - количество из УФ 131 диспансеризации)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1.3. Заслушивание вопросов о ходе профилактических осмотров – например, ежеквартально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1.4. Распространение материалов, повышающих мотивацию о заботе о здоровье и профилактических осмотрах – количество, где, кому, когда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1.5. Организация и проведение Дней отказа от курения – показатель – 2 раза в год, участников – 500-1000 (как пример)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1.6. Внедрение программ укрепления здоровья на рабочих местах – количество программ, количество работающих и участвующих в программах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412112" y="365039"/>
            <a:ext cx="10255170" cy="191517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Задача 3.Проведение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информационно-коммуникативных мероприятий на предприятиях и в организациях культуры, образования, соцзащиты по вопросам укрепления здоровья и профилактики хронических неинфекционных заболеваний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.</a:t>
            </a:r>
            <a:br>
              <a:rPr sz="2800" dirty="0"/>
            </a:b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38080" y="2060294"/>
            <a:ext cx="10515240" cy="411622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3.1.Проведение праздников, дней здоровья, уроков здоровья, спортивных и культурных мероприятий – количество мероприятий и участников, их оценка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3.1.1.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3.1.2.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Проведение Дней здоровья (8-9 в год)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736203" y="520861"/>
            <a:ext cx="9617116" cy="1169339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Задача 4.Развитие волонтерского движения  и НКО через разработку и внедрение социально-ориентированных проектов и участия волонтеров в реализации задач программы.</a:t>
            </a:r>
            <a:br>
              <a:rPr dirty="0"/>
            </a:br>
            <a:br>
              <a:rPr dirty="0"/>
            </a:b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1. Привлечение  волонтеров к мероприятиям – количество волонтеров и мероприятий 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4.2.Тренинги для волонтеров – количество мероприятий и участников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4.3.Участие в грантах, конкурсах на «лучшие практики» –указать какие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088020" y="365040"/>
            <a:ext cx="102653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Пример фрагмента Плана мероприятий….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17" name="Table 2"/>
          <p:cNvGraphicFramePr/>
          <p:nvPr/>
        </p:nvGraphicFramePr>
        <p:xfrm>
          <a:off x="838080" y="1690560"/>
          <a:ext cx="10269720" cy="4889429"/>
        </p:xfrm>
        <a:graphic>
          <a:graphicData uri="http://schemas.openxmlformats.org/drawingml/2006/table">
            <a:tbl>
              <a:tblPr/>
              <a:tblGrid>
                <a:gridCol w="5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№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Мероприятие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Ответственный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Источник финансирования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Показатель/год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Показатель /год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……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Задача 2. 2.Создание в муниципальном образовании среды, способствующей ведению здорового образа жизни, выполнение запретительных мер в отношении курения и чрезмерного потребления алкоголя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2.1.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Размещение в соответствии с ФЗ-15 знаков о запрете курения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Иванова СП, зам главы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Муниципальный  бюджет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25% общественных мест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35%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55%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2.2.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Размещение в печатных и электронных СМИ материалов о вреде курения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Не менее 5 материалов в год, обновление ежемесячно, постоянно действующий раздел с обновлением 1 раз в 2 месяца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Не менее 5 материалов в год, обновление ежемесячно, постоянно действующий раздел с обновлением 1 раз в 2 месяца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2.3.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Рассмотрение вопросов, связанных с избыточным потреблением алкоголя на ___, общественные слушания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2.4.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8" name="CustomShape 3"/>
          <p:cNvSpPr/>
          <p:nvPr/>
        </p:nvSpPr>
        <p:spPr>
          <a:xfrm>
            <a:off x="-12162960" y="17640"/>
            <a:ext cx="35665200" cy="3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Рисунок 4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273214" y="68310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Региональный компонент национального проекта «Укрепление общественного здоровья» </a:t>
            </a:r>
            <a:endParaRPr lang="ru-RU" sz="4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Формирование системы мотивации граждан к ведению здорового образа жизни включая здоровое питание и отказ от вредных привычек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Ответственный исполнитель – Минздрав Тверской области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2019-2024 годы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КТ: по 20% МО принимают и реализуют муниципальные проекты по укреплению общественного здоровья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Компонент проекта «Демография»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Содействие в проведении профилактических осмотров и диспансеризации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Жизнь в новых эпидемиологических условиях</a:t>
            </a:r>
          </a:p>
          <a:p>
            <a:r>
              <a:rPr lang="ru-RU" sz="2800" b="1" dirty="0"/>
              <a:t>Разъяснительные мероприятия среди населения</a:t>
            </a:r>
          </a:p>
          <a:p>
            <a:r>
              <a:rPr lang="ru-RU" sz="2800" b="1" dirty="0"/>
              <a:t>Содействие с заключении соглашений между медицинской организацией и организациями и учреждениями МО ,  составление плана профилактических осмотров и его выполнение</a:t>
            </a:r>
          </a:p>
          <a:p>
            <a:r>
              <a:rPr lang="ru-RU" sz="2800" b="1" dirty="0"/>
              <a:t>Иные формы работы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4179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608880" y="365040"/>
            <a:ext cx="9744439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Информирование и мотивация</a:t>
            </a:r>
          </a:p>
        </p:txBody>
      </p:sp>
      <p:sp>
        <p:nvSpPr>
          <p:cNvPr id="12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Интернет в нашей жизни и особенно жизни молодежи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Простота, дешевизна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Визуальность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Правильная подача материала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Создание разделов на сайтах – обязанности ИТ-специалистам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Проще, меньше но быстрее и ярче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Оповещение и дублирование материалов сайта ЦОЗМП 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Tvercmp.ru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141316" y="365040"/>
            <a:ext cx="9212004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Корпоративные программы </a:t>
            </a:r>
            <a:endParaRPr lang="ru-RU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Непременная часть программы/проектов (на один из годов реализации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Необходимо заключение соглашения между организацией и администрацией муниципального образования (типового)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Содержательно программа может повторять разделы муниципальной программы с учетом особенностей предприятия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Другие мероприятия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Создание здоровье сберегающей среды:</a:t>
            </a:r>
          </a:p>
          <a:p>
            <a:r>
              <a:rPr lang="ru-RU" sz="2800" b="1" dirty="0"/>
              <a:t>Здоровый отдых, </a:t>
            </a:r>
          </a:p>
          <a:p>
            <a:r>
              <a:rPr lang="ru-RU" sz="2800" b="1" dirty="0"/>
              <a:t>Культурные мероприятия (фестивали, праздники, марафоны и т.д.)</a:t>
            </a:r>
          </a:p>
          <a:p>
            <a:r>
              <a:rPr lang="ru-RU" sz="2800" b="1" dirty="0"/>
              <a:t>Ввод в эксплуатацию социально-значимых объектов</a:t>
            </a:r>
          </a:p>
          <a:p>
            <a:r>
              <a:rPr lang="ru-RU" sz="2800" b="1" dirty="0"/>
              <a:t>Другие мероприятия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7677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2037144" y="500040"/>
            <a:ext cx="9316176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Мониторинг и оценка программы</a:t>
            </a:r>
            <a:br>
              <a:rPr dirty="0"/>
            </a:b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Обязательный подраздел подпрограммы после плана реализации мероприятий программы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Отчетность – где и кому (Администрации,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Минсемьи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и ЦОЗМП) – 2 раза  в год с анализом выполнения показателей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Показатели должны иметь количественное выражение: что организовано, количество участников,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872" y="286603"/>
            <a:ext cx="8952807" cy="959101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Подведем итоги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70395"/>
            <a:ext cx="10058400" cy="4623390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>
                <a:solidFill>
                  <a:schemeClr val="tx1"/>
                </a:solidFill>
              </a:rPr>
              <a:t>Рабочая группа по разработке и реализации муниципального проекта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Контакт с кураторами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Контакт с ответственным за профилактические осмотры ( УФ 131)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Контакт с лидерами волонтерского движения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Анализ муниципального образования и написание раздела  «Характеристика муниципального образования»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Подготовка проекта и его утверждение, направление в ЦОЗМП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Начало реализации, выбор мероприятий, их проведение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3 документа по корпоративным программам: соглашение (типовое направим), сама программа и отчет . </a:t>
            </a:r>
            <a:r>
              <a:rPr lang="ru-RU" sz="3300" b="1">
                <a:solidFill>
                  <a:schemeClr val="tx1"/>
                </a:solidFill>
              </a:rPr>
              <a:t>Срок 1.06.22/30.10.2022</a:t>
            </a:r>
            <a:endParaRPr lang="ru-RU" sz="3300" b="1" dirty="0">
              <a:solidFill>
                <a:schemeClr val="tx1"/>
              </a:solidFill>
            </a:endParaRPr>
          </a:p>
          <a:p>
            <a:r>
              <a:rPr lang="ru-RU" sz="3300" b="1" dirty="0">
                <a:solidFill>
                  <a:schemeClr val="tx1"/>
                </a:solidFill>
              </a:rPr>
              <a:t>Участие в региональных и региональных мероприятиях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Акцент на информирование и мотивацию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Подготовка отчета и его направление в ЦОЗМП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726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Муниципальные образования на 2022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38080" y="1604356"/>
            <a:ext cx="10515240" cy="4946073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Андреапольский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муниципальный округ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</a:rPr>
              <a:t>Весьегонский муниципальный округ</a:t>
            </a: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Зубцовский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муниципальный район</a:t>
            </a: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Калязинский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муниципальный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раойн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Кувшиновский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муниципальный район</a:t>
            </a: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Осташковский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городской округ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</a:rPr>
              <a:t>Ржевский муниципальный район</a:t>
            </a: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</a:rPr>
              <a:t>Селижаровский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муниципальный район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5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Сроки и ключевые моменты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1 апреля 2022 – приняты Муниципальные проекты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Создана НПА рабочая группа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Подписаны Главой МО, дата, печать, сканированные проекты направлены в ЦОЗМП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Размещаются в электронном </a:t>
            </a:r>
            <a:r>
              <a:rPr lang="ru-RU" sz="2800" b="1" dirty="0" err="1">
                <a:solidFill>
                  <a:schemeClr val="tx1"/>
                </a:solidFill>
              </a:rPr>
              <a:t>документооброте</a:t>
            </a:r>
            <a:r>
              <a:rPr lang="ru-RU" sz="2800" b="1" dirty="0">
                <a:solidFill>
                  <a:schemeClr val="tx1"/>
                </a:solidFill>
              </a:rPr>
              <a:t>, т.е. направляются в Федеральные исполнительные органы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30 октября 2022 года – отчет о реализации МП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Подписан Главой, скан направлен в ЦОЗМП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Размещаются в электронном </a:t>
            </a:r>
            <a:r>
              <a:rPr lang="ru-RU" sz="2800" b="1" dirty="0" err="1">
                <a:solidFill>
                  <a:schemeClr val="tx1"/>
                </a:solidFill>
              </a:rPr>
              <a:t>документооброте</a:t>
            </a:r>
            <a:r>
              <a:rPr lang="ru-RU" sz="2800" b="1" dirty="0">
                <a:solidFill>
                  <a:schemeClr val="tx1"/>
                </a:solidFill>
              </a:rPr>
              <a:t>, т.е. направляются в Федеральные исполнительные органы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9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Муниципальные проекты  как часть региональных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tx1"/>
                </a:solidFill>
              </a:rPr>
              <a:t>Раздел региональной программы «Укрепление общественного здоровья»</a:t>
            </a:r>
          </a:p>
          <a:p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Совет по семейной, демографической политике и укреплению общественного здоровья на территории Тверской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Региональные программы по борьбе с онкологическими заболеваниями и болезнями системы кровообращения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176040" y="365040"/>
            <a:ext cx="9177279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Общественное здоровье – просто о концепции</a:t>
            </a:r>
            <a:endParaRPr lang="ru-RU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Комплексное здоровье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жителей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муниципального образования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Характеризуется набором показателей: демографических, болезненности, а также показателей, характеризующих превентивные меры, то есть показатели здоровье сберегающей среды: количество жителей, ведущих здоровый образ жизни и другие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Система мер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направленных на улучшение комплексного здоровья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Также характеризуется набором самых разнообразных показателей: количественных и качественных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От чего зависит здоровье? Индивидуальное и коллективное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b="1" dirty="0"/>
              <a:t>Ценность здоровья</a:t>
            </a:r>
          </a:p>
          <a:p>
            <a:r>
              <a:rPr lang="ru-RU" sz="3200" b="1" dirty="0"/>
              <a:t>Культура здоровья</a:t>
            </a:r>
          </a:p>
          <a:p>
            <a:r>
              <a:rPr lang="ru-RU" sz="3200" b="1" dirty="0"/>
              <a:t>Социально-экономические факторы (образование, семья, работа, финансовое благополучие)</a:t>
            </a:r>
          </a:p>
          <a:p>
            <a:r>
              <a:rPr lang="ru-RU" sz="3200" b="1" dirty="0"/>
              <a:t>Здоровое поведение и мотивация</a:t>
            </a:r>
          </a:p>
          <a:p>
            <a:r>
              <a:rPr lang="ru-RU" sz="3200" b="1" dirty="0"/>
              <a:t>Наличие факторов риска заболеваний (низкая физическая активность, ожирение, курение, алкоголь, нездоровое питание)</a:t>
            </a:r>
          </a:p>
          <a:p>
            <a:r>
              <a:rPr lang="ru-RU" sz="3200" b="1" dirty="0"/>
              <a:t>Профилактические визиты к медикам</a:t>
            </a:r>
          </a:p>
          <a:p>
            <a:r>
              <a:rPr lang="ru-RU" sz="3200" b="1" dirty="0"/>
              <a:t>Контроль имеющихся заболеваний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268485" y="286603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929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120349"/>
            <a:ext cx="10058400" cy="519731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/>
              <a:t>Показатели проекта в 2022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96518"/>
              </p:ext>
            </p:extLst>
          </p:nvPr>
        </p:nvGraphicFramePr>
        <p:xfrm>
          <a:off x="344559" y="800913"/>
          <a:ext cx="11517702" cy="5082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34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936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№ п/п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Показатель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Единица измерения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Базовое значение на год принятия программы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Темпы изменения по годам (в программе указывается значение, согласно наименованию единицы измерения)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Источники данных, формула расчета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Значение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Дата расчета (</a:t>
                      </a:r>
                      <a:r>
                        <a:rPr lang="ru-RU" sz="1500" dirty="0" err="1">
                          <a:effectLst/>
                        </a:rPr>
                        <a:t>мм.гг</a:t>
                      </a:r>
                      <a:r>
                        <a:rPr lang="ru-RU" sz="1500" dirty="0">
                          <a:effectLst/>
                        </a:rPr>
                        <a:t>)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2020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2021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2022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2023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2024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Розничная продажа алкогольной продукции на душу населения (в литрах этанола)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Литр чистого (100%)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1,3%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1,3%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1,3%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1,3%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1,3%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Территориальный орган Федеральной службы государственной статистики по Тверской области, ЕМИСС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Темпы прироста первичной заболеваемости ожирением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Процент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8,5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8,8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7,5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6,3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Форма 12 медицинской организации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Общая смертность населения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 1000 населения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5%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5%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5%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5%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на 5%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Территориальный орган Федеральной службы государственной статистики по Тверской области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57" marR="391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195037" y="120349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216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857628" y="284017"/>
            <a:ext cx="7495692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Название программы/проекта</a:t>
            </a:r>
            <a:endParaRPr lang="ru-RU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ПРОГРАММА ПО УКРЕПЛЕНИЮ ОБЩЕСТВЕННОГО ЗДОРОВЬЯ, УЛУЧШЕНИЮ ДЕМОГРАФИЧЕСКОЙ СИТУАЦИИ И УКРЕПЛЕНИЮ СЕМЬИ МУНИЦИПАЛЬНОГО ОБРАЗОВАНИЯ  Н. ТВЕРСКОЙ ОБЛАСТИ НА 2020-2024 ГОДЫ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подпрограммы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Подпрограмма 1. «Укрепление общественного здоровья муниципального образования </a:t>
            </a:r>
            <a:r>
              <a:rPr lang="ru-RU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Н.Тверской</a:t>
            </a:r>
            <a:r>
              <a:rPr lang="ru-RU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области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Подпрограмма 2 по улучшению демографической ситуации и укреплению семьи (куратор-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Минсемьи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ТО)</a:t>
            </a:r>
            <a:endParaRPr lang="ru-RU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" r="79840"/>
          <a:stretch/>
        </p:blipFill>
        <p:spPr bwMode="auto">
          <a:xfrm>
            <a:off x="444419" y="347241"/>
            <a:ext cx="828795" cy="671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</TotalTime>
  <Words>1649</Words>
  <Application>Microsoft Macintosh PowerPoint</Application>
  <PresentationFormat>Widescreen</PresentationFormat>
  <Paragraphs>232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Ретро</vt:lpstr>
      <vt:lpstr>PowerPoint Presentation</vt:lpstr>
      <vt:lpstr>PowerPoint Presentation</vt:lpstr>
      <vt:lpstr>Муниципальные образования на 2022 год</vt:lpstr>
      <vt:lpstr>Сроки и ключевые моменты</vt:lpstr>
      <vt:lpstr>Муниципальные проекты  как часть региональных проектов</vt:lpstr>
      <vt:lpstr>PowerPoint Presentation</vt:lpstr>
      <vt:lpstr>От чего зависит здоровье? Индивидуальное и коллективное</vt:lpstr>
      <vt:lpstr>Показатели проекта в 2022 году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Содействие в проведении профилактических осмотров и диспансеризации</vt:lpstr>
      <vt:lpstr>PowerPoint Presentation</vt:lpstr>
      <vt:lpstr>PowerPoint Presentation</vt:lpstr>
      <vt:lpstr>Другие мероприятия программы</vt:lpstr>
      <vt:lpstr>PowerPoint Presentation</vt:lpstr>
      <vt:lpstr>Подведем итоги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Лена</dc:creator>
  <dc:description/>
  <cp:lastModifiedBy>Maria Kornysheva</cp:lastModifiedBy>
  <cp:revision>61</cp:revision>
  <dcterms:created xsi:type="dcterms:W3CDTF">2020-05-26T08:36:02Z</dcterms:created>
  <dcterms:modified xsi:type="dcterms:W3CDTF">2022-03-04T07:57:51Z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  <property fmtid="{D5CDD505-2E9C-101B-9397-08002B2CF9AE}" pid="13" name="MSIP_Label_8ec990ea-fd32-45da-8e99-b87b5fc17413_Enabled">
    <vt:lpwstr>true</vt:lpwstr>
  </property>
  <property fmtid="{D5CDD505-2E9C-101B-9397-08002B2CF9AE}" pid="14" name="MSIP_Label_8ec990ea-fd32-45da-8e99-b87b5fc17413_SetDate">
    <vt:lpwstr>2022-03-04T07:53:58Z</vt:lpwstr>
  </property>
  <property fmtid="{D5CDD505-2E9C-101B-9397-08002B2CF9AE}" pid="15" name="MSIP_Label_8ec990ea-fd32-45da-8e99-b87b5fc17413_Method">
    <vt:lpwstr>Privileged</vt:lpwstr>
  </property>
  <property fmtid="{D5CDD505-2E9C-101B-9397-08002B2CF9AE}" pid="16" name="MSIP_Label_8ec990ea-fd32-45da-8e99-b87b5fc17413_Name">
    <vt:lpwstr>Public</vt:lpwstr>
  </property>
  <property fmtid="{D5CDD505-2E9C-101B-9397-08002B2CF9AE}" pid="17" name="MSIP_Label_8ec990ea-fd32-45da-8e99-b87b5fc17413_SiteId">
    <vt:lpwstr>ccd39903-04e9-47e2-9921-cc0693d548a4</vt:lpwstr>
  </property>
  <property fmtid="{D5CDD505-2E9C-101B-9397-08002B2CF9AE}" pid="18" name="MSIP_Label_8ec990ea-fd32-45da-8e99-b87b5fc17413_ActionId">
    <vt:lpwstr>a14f625a-709f-447c-bbc0-d4b87d17eaa4</vt:lpwstr>
  </property>
  <property fmtid="{D5CDD505-2E9C-101B-9397-08002B2CF9AE}" pid="19" name="MSIP_Label_8ec990ea-fd32-45da-8e99-b87b5fc17413_ContentBits">
    <vt:lpwstr>0</vt:lpwstr>
  </property>
</Properties>
</file>