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7" r:id="rId3"/>
    <p:sldId id="262" r:id="rId4"/>
    <p:sldId id="272" r:id="rId5"/>
    <p:sldId id="265" r:id="rId6"/>
    <p:sldId id="264" r:id="rId7"/>
    <p:sldId id="276" r:id="rId8"/>
    <p:sldId id="278" r:id="rId9"/>
    <p:sldId id="270" r:id="rId10"/>
    <p:sldId id="266" r:id="rId11"/>
    <p:sldId id="267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 snapToGrid="0">
      <p:cViewPr>
        <p:scale>
          <a:sx n="90" d="100"/>
          <a:sy n="90" d="100"/>
        </p:scale>
        <p:origin x="-629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esktop\22-06-2022_18-44-29\&#1040;&#1085;&#1072;&#1083;&#1080;&#107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Desktop\22-06-2022_18-44-29\&#1040;&#1085;&#1072;&#1083;&#1080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Удалённость ВУЗов и </a:t>
            </a:r>
            <a:r>
              <a:rPr lang="ru-RU" sz="1400" dirty="0" err="1"/>
              <a:t>СУЗов</a:t>
            </a:r>
            <a:r>
              <a:rPr lang="ru-RU" sz="1400" dirty="0"/>
              <a:t> от точек продажи табачной продукции и </a:t>
            </a:r>
            <a:r>
              <a:rPr lang="ru-RU" sz="1400" dirty="0" err="1"/>
              <a:t>вейпов</a:t>
            </a:r>
            <a:endParaRPr lang="ru-RU" sz="1400" dirty="0"/>
          </a:p>
        </c:rich>
      </c:tx>
      <c:layout>
        <c:manualLayout>
          <c:xMode val="edge"/>
          <c:yMode val="edge"/>
          <c:x val="0.15736725455645653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Colleges_TV!$C$1</c:f>
              <c:strCache>
                <c:ptCount val="1"/>
                <c:pt idx="0">
                  <c:v>Кол-во объектов ТиВ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Colleges_TV!$B$2:$B$6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Colleges_TV!$C$2:$C$6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7C-4B5C-83B3-62B497846899}"/>
            </c:ext>
          </c:extLst>
        </c:ser>
        <c:dLbls>
          <c:showVal val="1"/>
        </c:dLbls>
        <c:gapWidth val="100"/>
        <c:overlap val="-24"/>
        <c:axId val="117786880"/>
        <c:axId val="120147968"/>
      </c:barChart>
      <c:catAx>
        <c:axId val="117786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47968"/>
        <c:crosses val="autoZero"/>
        <c:auto val="1"/>
        <c:lblAlgn val="ctr"/>
        <c:lblOffset val="100"/>
      </c:catAx>
      <c:valAx>
        <c:axId val="120147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Удалённость ВУЗов и </a:t>
            </a:r>
            <a:r>
              <a:rPr lang="ru-RU" sz="1400" b="1" i="0" baseline="0" dirty="0" err="1">
                <a:effectLst/>
              </a:rPr>
              <a:t>СУЗов</a:t>
            </a:r>
            <a:r>
              <a:rPr lang="ru-RU" sz="1400" b="1" i="0" baseline="0" dirty="0">
                <a:effectLst/>
              </a:rPr>
              <a:t> от сетевых магазинов алкогольной продукции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1780294585469875"/>
          <c:y val="2.2641011607529675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 Colleges_Alco'!$C$1</c:f>
              <c:strCache>
                <c:ptCount val="1"/>
                <c:pt idx="0">
                  <c:v>Кол-во объектов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Colleges_Alco'!$B$2:$B$6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' Colleges_Alco'!$C$2:$C$6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1-455C-80F1-ABCE4A01784C}"/>
            </c:ext>
          </c:extLst>
        </c:ser>
        <c:dLbls>
          <c:showVal val="1"/>
        </c:dLbls>
        <c:gapWidth val="100"/>
        <c:overlap val="-24"/>
        <c:axId val="120188928"/>
        <c:axId val="120190464"/>
      </c:barChart>
      <c:catAx>
        <c:axId val="12018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90464"/>
        <c:crosses val="autoZero"/>
        <c:auto val="1"/>
        <c:lblAlgn val="ctr"/>
        <c:lblOffset val="100"/>
      </c:catAx>
      <c:valAx>
        <c:axId val="12019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72EF-443E-4D6F-875F-313B7B6EC068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086ED-3AEE-4BC8-8F23-D01BDEB54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4D4F2-E3E6-4519-8E50-1F3386C0B0DA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4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DBF594-C390-4EEF-B2C9-45177F650BA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EB6593-0EE7-4C4B-B74E-67D689F8E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Опыт и перспективы реализации проектов по укреплению общественного здоровья на уровне </a:t>
            </a:r>
            <a:r>
              <a:rPr lang="ru-RU" sz="4000" b="1" dirty="0" smtClean="0"/>
              <a:t>муниципалитетов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Елена Андреевна </a:t>
            </a:r>
            <a:r>
              <a:rPr lang="ru-RU" dirty="0" err="1" smtClean="0"/>
              <a:t>Низова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к.м.н., Заведующая Центром общественного здоровья и медицинской профилактики Тверской области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729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меры  по укреплению общественного здоровья получили адресность и </a:t>
            </a:r>
            <a:r>
              <a:rPr lang="ru-RU" dirty="0" smtClean="0"/>
              <a:t>определенную конкретность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здоровье сберегающая среда приближена к </a:t>
            </a:r>
            <a:r>
              <a:rPr lang="ru-RU" dirty="0" smtClean="0"/>
              <a:t>жителям, работникам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проблема сохранения здоровья вынесена за границы сектора здравоохранения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За пределами цифр: некоторые итоги реализации муниципальных проектов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4611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8222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требует  </a:t>
            </a:r>
            <a:r>
              <a:rPr lang="ru-RU" dirty="0" smtClean="0"/>
              <a:t>дальнейшего развития </a:t>
            </a:r>
            <a:r>
              <a:rPr lang="ru-RU" b="1" dirty="0" smtClean="0"/>
              <a:t>межведомственный подход</a:t>
            </a:r>
            <a:r>
              <a:rPr lang="ru-RU" dirty="0" smtClean="0"/>
              <a:t>, </a:t>
            </a:r>
            <a:r>
              <a:rPr lang="ru-RU" dirty="0" smtClean="0"/>
              <a:t>в том числе, активное привлечение специалистов, занимающихся городской инфраструктурой, транспортом, общественности, бизнеса, неправительственных организаций, а также спорта, </a:t>
            </a:r>
            <a:r>
              <a:rPr lang="ru-RU" dirty="0" smtClean="0"/>
              <a:t>образования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необходима актуализация </a:t>
            </a:r>
            <a:r>
              <a:rPr lang="ru-RU" b="1" dirty="0" smtClean="0"/>
              <a:t>региональной программы </a:t>
            </a:r>
            <a:r>
              <a:rPr lang="ru-RU" dirty="0" smtClean="0"/>
              <a:t>«укрепление общественного здоровья» с включением мер, реализуемых в различных секторах, и имеющих непосредственное отношение к общественному здоровью (молодежная политика, СМИ, образование, спорт, силовые ведомства и </a:t>
            </a:r>
            <a:r>
              <a:rPr lang="ru-RU" dirty="0" err="1" smtClean="0"/>
              <a:t>тд</a:t>
            </a:r>
            <a:r>
              <a:rPr lang="ru-RU" dirty="0" smtClean="0"/>
              <a:t>.) с утверждением </a:t>
            </a:r>
            <a:r>
              <a:rPr lang="ru-RU" dirty="0" smtClean="0"/>
              <a:t>программы  </a:t>
            </a:r>
            <a:r>
              <a:rPr lang="ru-RU" dirty="0" smtClean="0"/>
              <a:t>НПА Правительства Тверской области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уровне муниципалитета необходимо развитие  </a:t>
            </a:r>
            <a:r>
              <a:rPr lang="ru-RU" b="1" dirty="0" smtClean="0"/>
              <a:t>мониторинга участия населения в спортивно-оздоровительных мероприятия</a:t>
            </a:r>
            <a:r>
              <a:rPr lang="ru-RU" dirty="0" smtClean="0"/>
              <a:t>х, анализ развития инфраструктуры для занятий </a:t>
            </a:r>
            <a:r>
              <a:rPr lang="ru-RU" dirty="0" smtClean="0"/>
              <a:t>спортом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уровне муниципалитета необходим </a:t>
            </a:r>
            <a:r>
              <a:rPr lang="ru-RU" b="1" dirty="0" smtClean="0"/>
              <a:t>анализ дорожно-транспортного травматизма,</a:t>
            </a:r>
            <a:r>
              <a:rPr lang="ru-RU" dirty="0" smtClean="0"/>
              <a:t>  в том числе, травматизма в состоянии алкогольного опьянения </a:t>
            </a:r>
            <a:r>
              <a:rPr lang="ru-RU" dirty="0" smtClean="0"/>
              <a:t>                    ( </a:t>
            </a:r>
            <a:r>
              <a:rPr lang="ru-RU" dirty="0" smtClean="0"/>
              <a:t>ГИБДД)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и перспективы (1)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0792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0466" y="1503892"/>
            <a:ext cx="10515600" cy="48715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требуется дальнейшее расширение </a:t>
            </a:r>
            <a:r>
              <a:rPr lang="ru-RU" sz="2000" b="1" dirty="0" smtClean="0"/>
              <a:t>коммуникационной кампании</a:t>
            </a:r>
            <a:r>
              <a:rPr lang="ru-RU" sz="2000" dirty="0" smtClean="0"/>
              <a:t> через увеличение доли активно работающих муниципалитетов, создание «кнопок на сайтах», а также увеличение групп в социальных сетях, вовлечение районных </a:t>
            </a:r>
            <a:r>
              <a:rPr lang="ru-RU" sz="2000" dirty="0" smtClean="0"/>
              <a:t>СМИ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развитие волонтерского движения </a:t>
            </a:r>
            <a:r>
              <a:rPr lang="ru-RU" sz="2000" dirty="0" smtClean="0"/>
              <a:t>через привлечение студентов колледжей, выпускников школ, обмен опытом на </a:t>
            </a:r>
            <a:r>
              <a:rPr lang="ru-RU" sz="2000" dirty="0" err="1" smtClean="0"/>
              <a:t>он-лайн</a:t>
            </a:r>
            <a:r>
              <a:rPr lang="ru-RU" sz="2000" dirty="0" smtClean="0"/>
              <a:t> и </a:t>
            </a:r>
            <a:r>
              <a:rPr lang="ru-RU" sz="2000" dirty="0" err="1" smtClean="0"/>
              <a:t>офф-лайн</a:t>
            </a:r>
            <a:r>
              <a:rPr lang="ru-RU" sz="2000" dirty="0" smtClean="0"/>
              <a:t> </a:t>
            </a:r>
            <a:r>
              <a:rPr lang="ru-RU" sz="2000" dirty="0" smtClean="0"/>
              <a:t>площадках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активизация </a:t>
            </a:r>
            <a:r>
              <a:rPr lang="ru-RU" sz="2000" b="1" dirty="0" smtClean="0"/>
              <a:t>внедрения корпоративных программ </a:t>
            </a:r>
            <a:r>
              <a:rPr lang="ru-RU" sz="2000" dirty="0" smtClean="0"/>
              <a:t>по укреплению здоровья работников на рабочем месте на основе типовой программы и использования «лучших практик» Тверской области и иных регионов (созданной библиотеки корпоративных программ, базы </a:t>
            </a:r>
            <a:r>
              <a:rPr lang="ru-RU" sz="2000" dirty="0" smtClean="0"/>
              <a:t>«Атрия»)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и перспективы (2)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56" y="3134519"/>
            <a:ext cx="3743325" cy="1933575"/>
          </a:xfr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9083352" cy="155575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Муниципальные проекты по укреплению общественного здоровья  Тверской области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2" r="20413"/>
          <a:stretch/>
        </p:blipFill>
        <p:spPr bwMode="auto">
          <a:xfrm>
            <a:off x="479376" y="1205146"/>
            <a:ext cx="6937424" cy="552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8370093" y="2852936"/>
            <a:ext cx="2905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/>
            <a:r>
              <a:rPr lang="ru-RU" sz="2400" dirty="0" smtClean="0"/>
              <a:t>Даты утверждения проектов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15792" y="3997963"/>
            <a:ext cx="172819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01.04.2020г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01.04.2021г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01.04.2022г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01.12.2022</a:t>
            </a: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20" r="80956" b="7626"/>
          <a:stretch>
            <a:fillRect/>
          </a:stretch>
        </p:blipFill>
        <p:spPr>
          <a:xfrm>
            <a:off x="8370093" y="3897932"/>
            <a:ext cx="776288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Формирование здоровье сберегающей среды в месте проживания, работы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Физическая доступность среды для увеличения физической активности: создание зон для активного занятия спортом, активного проведения досуга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Соблюдение законодательства в сфере защиты от воздействия окружающего табачного дыма и последствий потребления табака (контроль за размещением знаков о запрете курения, рейды на детские площадки, в образовательные учреждения и объекты культуры, здравоохранения)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муниципальных проектов по укреплению общественного </a:t>
            </a:r>
            <a:r>
              <a:rPr lang="ru-RU" b="1" dirty="0" smtClean="0"/>
              <a:t>здоровья (1)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0482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здоровье сберегающей среды в месте проживания, работы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Соблюдение законодательства в сфере потребления алкоголя с целью профилактики как алкоголизма, так и чрезмерного пагубного потребления алкоголя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Внедрение на регулярной основе грамотной широкомасштабной коммуникационной кампании, направленной на повышение мотивации на здоровый образ жизни, с использованием как традиционных, так современных средств передачи информации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муниципальных проектов по укреплению общественного </a:t>
            </a:r>
            <a:r>
              <a:rPr lang="ru-RU" b="1" dirty="0" smtClean="0"/>
              <a:t>здоровья (2)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048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Важно:  руководитель, ориентированный на </a:t>
            </a:r>
            <a:r>
              <a:rPr lang="ru-RU" b="1" dirty="0" smtClean="0"/>
              <a:t>здоровье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err="1" smtClean="0"/>
              <a:t>Вебинары</a:t>
            </a:r>
            <a:r>
              <a:rPr lang="ru-RU" sz="2600" dirty="0" smtClean="0"/>
              <a:t> специалистов </a:t>
            </a:r>
            <a:r>
              <a:rPr lang="ru-RU" sz="2600" dirty="0" err="1" smtClean="0"/>
              <a:t>ЦОЗиМП</a:t>
            </a:r>
            <a:r>
              <a:rPr lang="ru-RU" sz="2600" dirty="0" smtClean="0"/>
              <a:t> (ежеквартально)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Кураторство специалистов </a:t>
            </a:r>
            <a:r>
              <a:rPr lang="ru-RU" sz="2600" dirty="0" err="1" smtClean="0"/>
              <a:t>ЦОЗиМП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Он-</a:t>
            </a:r>
            <a:r>
              <a:rPr lang="ru-RU" sz="2600" dirty="0" err="1" smtClean="0"/>
              <a:t>лайн</a:t>
            </a:r>
            <a:r>
              <a:rPr lang="ru-RU" sz="2600" dirty="0" smtClean="0"/>
              <a:t> участие в федеральных мероприятиях (более 8)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Очные мероприятия – выезды для участия в заседаниях рабочих групп, Днях здоровья и др.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мониторинг: еженедельная обратная связь со ссылками  и  фото</a:t>
            </a:r>
            <a:endParaRPr lang="ru-RU" sz="2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666" y="2984944"/>
            <a:ext cx="3564467" cy="20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Алгоритм разработки,  утверждения и мониторинга муниципальных проектов</a:t>
            </a:r>
            <a:endParaRPr lang="ru-RU" sz="4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653" y="2108201"/>
            <a:ext cx="2337976" cy="410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748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50041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Контрольная </a:t>
            </a:r>
            <a:r>
              <a:rPr lang="ru-RU" sz="2000" dirty="0" smtClean="0"/>
              <a:t>точка:«</a:t>
            </a:r>
            <a:r>
              <a:rPr lang="ru-RU" sz="2000" dirty="0" smtClean="0"/>
              <a:t>Рост числа корпоративных программа»</a:t>
            </a:r>
          </a:p>
          <a:p>
            <a:r>
              <a:rPr lang="ru-RU" sz="2000" dirty="0" smtClean="0"/>
              <a:t>в </a:t>
            </a:r>
            <a:r>
              <a:rPr lang="ru-RU" sz="2000" dirty="0" smtClean="0"/>
              <a:t>23 организациях г. Твери (предприятия среднего бизнеса, образовательные учреждения)</a:t>
            </a:r>
          </a:p>
          <a:p>
            <a:r>
              <a:rPr lang="ru-RU" sz="2000" dirty="0" smtClean="0"/>
              <a:t>Обследование работников (Центрами здоровья, в рамках федерального исследования </a:t>
            </a:r>
            <a:r>
              <a:rPr lang="ru-RU" sz="2000" dirty="0" smtClean="0"/>
              <a:t>«ЭССЕ-3»)</a:t>
            </a:r>
            <a:endParaRPr lang="ru-RU" sz="2000" dirty="0" smtClean="0"/>
          </a:p>
          <a:p>
            <a:r>
              <a:rPr lang="ru-RU" sz="2000" dirty="0" smtClean="0"/>
              <a:t>Охват коммуникационной кампанией, Дни здоровья, тематическое регулярное размещение информации</a:t>
            </a:r>
          </a:p>
          <a:p>
            <a:r>
              <a:rPr lang="ru-RU" sz="2000" dirty="0" smtClean="0"/>
              <a:t>Проект «Сердце учителя» – в 2021 году занял 2 место на Всероссийском конкурсе «лучших практик»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733" y="3861594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Корпоративные программы по укреплению здоровья работников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265" y="1383077"/>
            <a:ext cx="4089400" cy="193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531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</a:rPr>
              <a:t>с</a:t>
            </a:r>
            <a:r>
              <a:rPr lang="ru-RU" sz="2600" dirty="0" smtClean="0">
                <a:latin typeface="Calibri" panose="020F0502020204030204" pitchFamily="34" charset="0"/>
              </a:rPr>
              <a:t>очетание </a:t>
            </a:r>
            <a:r>
              <a:rPr lang="ru-RU" sz="2600" dirty="0" smtClean="0">
                <a:latin typeface="Calibri" panose="020F0502020204030204" pitchFamily="34" charset="0"/>
              </a:rPr>
              <a:t>очных мероприятий  (Дни и уроки здоровья, беседы, интерактивные мероприятия для детей) и </a:t>
            </a:r>
            <a:r>
              <a:rPr lang="ru-RU" sz="2600" dirty="0" err="1" smtClean="0">
                <a:latin typeface="Calibri" panose="020F0502020204030204" pitchFamily="34" charset="0"/>
              </a:rPr>
              <a:t>он-лайн</a:t>
            </a:r>
            <a:r>
              <a:rPr lang="ru-RU" sz="2600" dirty="0" smtClean="0">
                <a:latin typeface="Calibri" panose="020F0502020204030204" pitchFamily="34" charset="0"/>
              </a:rPr>
              <a:t> информирования и коммуникации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</a:rPr>
              <a:t>печатные материалы: 150 000 экземпляров, 8 разновидностей листовок, плакаты 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</a:rPr>
              <a:t>веерная </a:t>
            </a:r>
            <a:r>
              <a:rPr lang="ru-RU" dirty="0" err="1" smtClean="0">
                <a:latin typeface="Calibri" panose="020F0502020204030204" pitchFamily="34" charset="0"/>
              </a:rPr>
              <a:t>он-лайн</a:t>
            </a:r>
            <a:r>
              <a:rPr lang="ru-RU" dirty="0" smtClean="0">
                <a:latin typeface="Calibri" panose="020F0502020204030204" pitchFamily="34" charset="0"/>
              </a:rPr>
              <a:t> рассылка информации по актуальным вопросам </a:t>
            </a:r>
            <a:r>
              <a:rPr lang="ru-RU" dirty="0" smtClean="0">
                <a:latin typeface="Calibri" panose="020F0502020204030204" pitchFamily="34" charset="0"/>
              </a:rPr>
              <a:t>здоровья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5878" y="4504267"/>
            <a:ext cx="3847466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Коммуникационная кампания: цель создание приоритета на здоровье и мотивации на здоровое поведение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42" y="2226733"/>
            <a:ext cx="2898102" cy="217357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8" y="1667933"/>
            <a:ext cx="3020749" cy="21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1013"/>
              </a:spcBef>
              <a:buFont typeface="Wingdings" pitchFamily="2" charset="2"/>
              <a:buChar char="Ø"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dirty="0" smtClean="0">
                <a:latin typeface="Calibri" panose="020F0502020204030204" pitchFamily="34" charset="0"/>
              </a:rPr>
              <a:t>Важнейшая составляющая программ по укреплению здоровья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dirty="0" smtClean="0">
                <a:latin typeface="Calibri" panose="020F0502020204030204" pitchFamily="34" charset="0"/>
              </a:rPr>
              <a:t> Аудитория неоднородная, прежде всего,  с точки зрения мотивации на ЗОЖ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b="1" dirty="0" smtClean="0">
                <a:latin typeface="Calibri" panose="020F0502020204030204" pitchFamily="34" charset="0"/>
              </a:rPr>
              <a:t>Ориентированность на потребности аудитории 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b="1" dirty="0" smtClean="0">
                <a:latin typeface="Calibri" panose="020F0502020204030204" pitchFamily="34" charset="0"/>
              </a:rPr>
              <a:t>Требуется грамотный подход не только к содержанию послания, но и форме подачи, времени подачи и т д.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b="1" dirty="0" smtClean="0">
                <a:latin typeface="Calibri" panose="020F0502020204030204" pitchFamily="34" charset="0"/>
              </a:rPr>
              <a:t>Важна регулярность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dirty="0" smtClean="0">
                <a:latin typeface="Calibri" panose="020F0502020204030204" pitchFamily="34" charset="0"/>
              </a:rPr>
              <a:t>Важно быть «услышанным»: сочетание интереса, содержательности, научной доказанности, правды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dirty="0" smtClean="0">
                <a:latin typeface="Calibri" panose="020F0502020204030204" pitchFamily="34" charset="0"/>
              </a:rPr>
              <a:t>Сложный и длительный процесс: </a:t>
            </a:r>
            <a:r>
              <a:rPr lang="ru-RU" sz="7200" b="1" dirty="0" smtClean="0">
                <a:latin typeface="Calibri" panose="020F0502020204030204" pitchFamily="34" charset="0"/>
              </a:rPr>
              <a:t>Информированность </a:t>
            </a:r>
            <a:r>
              <a:rPr lang="ru-RU" sz="7200" b="1" dirty="0" smtClean="0">
                <a:latin typeface="Calibri" panose="020F0502020204030204" pitchFamily="34" charset="0"/>
              </a:rPr>
              <a:t>– мотивация- изменение </a:t>
            </a:r>
            <a:r>
              <a:rPr lang="ru-RU" sz="7200" b="1" dirty="0" smtClean="0">
                <a:latin typeface="Calibri" panose="020F0502020204030204" pitchFamily="34" charset="0"/>
              </a:rPr>
              <a:t>поведения</a:t>
            </a:r>
            <a:r>
              <a:rPr lang="ru-RU" sz="7200" dirty="0" smtClean="0">
                <a:latin typeface="Calibri" panose="020F0502020204030204" pitchFamily="34" charset="0"/>
              </a:rPr>
              <a:t>. </a:t>
            </a:r>
            <a:endParaRPr lang="ru-RU" sz="7200" dirty="0" smtClean="0">
              <a:latin typeface="Calibri" panose="020F0502020204030204" pitchFamily="34" charset="0"/>
            </a:endParaRP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7200" dirty="0" smtClean="0">
                <a:latin typeface="Calibri" panose="020F0502020204030204" pitchFamily="34" charset="0"/>
              </a:rPr>
              <a:t>Необходимо подкрепление, напоминание и контроль</a:t>
            </a:r>
            <a:endParaRPr lang="ru-RU" sz="7200" dirty="0" smtClean="0">
              <a:latin typeface="Calibri" panose="020F0502020204030204" pitchFamily="34" charset="0"/>
            </a:endParaRP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endParaRPr lang="ru-RU" sz="7200" dirty="0" smtClean="0">
              <a:latin typeface="Calibri" panose="020F0502020204030204" pitchFamily="34" charset="0"/>
            </a:endParaRPr>
          </a:p>
          <a:p>
            <a:endParaRPr lang="ru-RU" sz="7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В 2022 году: направлено для веерной рассылки более </a:t>
            </a:r>
            <a:r>
              <a:rPr lang="ru-RU" sz="2000" b="1" dirty="0" smtClean="0">
                <a:latin typeface="Calibri" panose="020F0502020204030204" pitchFamily="34" charset="0"/>
              </a:rPr>
              <a:t>50 информационных материалов</a:t>
            </a:r>
            <a:r>
              <a:rPr lang="ru-RU" sz="2000" dirty="0" smtClean="0">
                <a:latin typeface="Calibri" panose="020F0502020204030204" pitchFamily="34" charset="0"/>
              </a:rPr>
              <a:t>. 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 23 рассылки, веерная рассылка по более 100 страницам в  </a:t>
            </a:r>
            <a:r>
              <a:rPr lang="ru-RU" sz="2000" dirty="0" err="1" smtClean="0">
                <a:latin typeface="Calibri" panose="020F0502020204030204" pitchFamily="34" charset="0"/>
              </a:rPr>
              <a:t>соцсетях</a:t>
            </a:r>
            <a:r>
              <a:rPr lang="ru-RU" sz="2000" dirty="0" smtClean="0">
                <a:latin typeface="Calibri" panose="020F0502020204030204" pitchFamily="34" charset="0"/>
              </a:rPr>
              <a:t>, на 55 сайтов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https</a:t>
            </a:r>
            <a:r>
              <a:rPr lang="en-US" sz="2000" dirty="0" smtClean="0"/>
              <a:t>//</a:t>
            </a:r>
            <a:r>
              <a:rPr lang="en-US" sz="2000" dirty="0" err="1" smtClean="0"/>
              <a:t>t.me</a:t>
            </a:r>
            <a:r>
              <a:rPr lang="en-US" sz="2000" dirty="0" smtClean="0"/>
              <a:t>/</a:t>
            </a:r>
            <a:r>
              <a:rPr lang="en-US" sz="2000" dirty="0" err="1" smtClean="0"/>
              <a:t>zdorovye_tver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https.//vk.com/public214334416</a:t>
            </a:r>
            <a:endParaRPr lang="ru-RU" sz="2000" dirty="0" smtClean="0"/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« Неделя контроля артериального давления», «Неделя правильного питания», «День борьбы с инсультом» и т д.</a:t>
            </a:r>
          </a:p>
          <a:p>
            <a:pPr>
              <a:spcBef>
                <a:spcPts val="1013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</a:rPr>
              <a:t>Лучшие муниципальные образования: </a:t>
            </a:r>
            <a:r>
              <a:rPr lang="ru-RU" sz="2000" dirty="0" err="1" smtClean="0">
                <a:latin typeface="Calibri" panose="020F0502020204030204" pitchFamily="34" charset="0"/>
              </a:rPr>
              <a:t>Вышневолоцкий</a:t>
            </a:r>
            <a:r>
              <a:rPr lang="ru-RU" sz="2000" dirty="0" smtClean="0">
                <a:latin typeface="Calibri" panose="020F0502020204030204" pitchFamily="34" charset="0"/>
              </a:rPr>
              <a:t> городской округ, Жарковский район, </a:t>
            </a:r>
            <a:r>
              <a:rPr lang="ru-RU" sz="2000" dirty="0" err="1" smtClean="0">
                <a:latin typeface="Calibri" panose="020F0502020204030204" pitchFamily="34" charset="0"/>
              </a:rPr>
              <a:t>Лихославльский</a:t>
            </a:r>
            <a:r>
              <a:rPr lang="ru-RU" sz="2000" dirty="0" smtClean="0">
                <a:latin typeface="Calibri" panose="020F0502020204030204" pitchFamily="34" charset="0"/>
              </a:rPr>
              <a:t> район;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Коммуникационная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он-лайн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кампания: принципы  и немного цифр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1712706"/>
            <a:ext cx="7153472" cy="49799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779" y="218245"/>
            <a:ext cx="6738345" cy="130282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«Зеркало» </a:t>
            </a:r>
            <a:r>
              <a:rPr lang="ru-RU" sz="2800" b="1" dirty="0" smtClean="0"/>
              <a:t>муниципалитета: картирование </a:t>
            </a:r>
            <a:r>
              <a:rPr lang="ru-RU" sz="2800" b="1" dirty="0" smtClean="0"/>
              <a:t>точек </a:t>
            </a:r>
            <a:r>
              <a:rPr lang="ru-RU" sz="2800" b="1" dirty="0" smtClean="0"/>
              <a:t>продажи алкоголя, табака и </a:t>
            </a:r>
            <a:r>
              <a:rPr lang="ru-RU" sz="2800" b="1" dirty="0" err="1" smtClean="0"/>
              <a:t>вейпов</a:t>
            </a:r>
            <a:r>
              <a:rPr lang="ru-RU" sz="2800" b="1" dirty="0" smtClean="0"/>
              <a:t> в «шаговой доступности» от учебных заведений г.Твери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27" y="218245"/>
            <a:ext cx="1913752" cy="1392849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3C42C54-A6E1-1444-6F31-3A0EBEEC1A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10460" y="1712706"/>
          <a:ext cx="4367947" cy="240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DF689B9-3D68-E800-6A37-B4622F4FF0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33434" y="4334608"/>
          <a:ext cx="4001012" cy="224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1553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1752</TotalTime>
  <Words>810</Words>
  <Application>Microsoft Office PowerPoint</Application>
  <PresentationFormat>Произвольный</PresentationFormat>
  <Paragraphs>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Опыт и перспективы реализации проектов по укреплению общественного здоровья на уровне муниципалитетов</vt:lpstr>
      <vt:lpstr>Муниципальные проекты по укреплению общественного здоровья  Тверской области</vt:lpstr>
      <vt:lpstr>Задачи муниципальных проектов по укреплению общественного здоровья (1)</vt:lpstr>
      <vt:lpstr>Задачи муниципальных проектов по укреплению общественного здоровья (2)</vt:lpstr>
      <vt:lpstr>Алгоритм разработки,  утверждения и мониторинга муниципальных проектов</vt:lpstr>
      <vt:lpstr>Корпоративные программы по укреплению здоровья работников</vt:lpstr>
      <vt:lpstr>Коммуникационная кампания: цель создание приоритета на здоровье и мотивации на здоровое поведение</vt:lpstr>
      <vt:lpstr>Коммуникационная  он-лайн кампания: принципы  и немного цифр</vt:lpstr>
      <vt:lpstr>«Зеркало» муниципалитета: картирование точек продажи алкоголя, табака и вейпов в «шаговой доступности» от учебных заведений г.Твери</vt:lpstr>
      <vt:lpstr>За пределами цифр: некоторые итоги реализации муниципальных проектов</vt:lpstr>
      <vt:lpstr>Задачи и перспективы (1)</vt:lpstr>
      <vt:lpstr>Задачи и перспективы (2)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 перспективы реализации проектов по укреплению общественного здоровья на уровне муниципалитетов.</dc:title>
  <dc:creator>Лена</dc:creator>
  <cp:lastModifiedBy>Вадим Калуцких</cp:lastModifiedBy>
  <cp:revision>82</cp:revision>
  <dcterms:created xsi:type="dcterms:W3CDTF">2022-10-27T15:11:18Z</dcterms:created>
  <dcterms:modified xsi:type="dcterms:W3CDTF">2022-11-08T06:45:16Z</dcterms:modified>
</cp:coreProperties>
</file>